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345" r:id="rId80"/>
    <p:sldId id="294" r:id="rId81"/>
    <p:sldId id="297" r:id="rId82"/>
    <p:sldId id="299" r:id="rId83"/>
    <p:sldId id="348" r:id="rId84"/>
    <p:sldId id="352" r:id="rId85"/>
    <p:sldId id="349" r:id="rId86"/>
    <p:sldId id="350" r:id="rId87"/>
    <p:sldId id="351" r:id="rId88"/>
    <p:sldId id="353" r:id="rId89"/>
    <p:sldId id="354" r:id="rId90"/>
    <p:sldId id="355" r:id="rId91"/>
    <p:sldId id="356" r:id="rId92"/>
    <p:sldId id="357" r:id="rId93"/>
    <p:sldId id="358" r:id="rId94"/>
    <p:sldId id="359" r:id="rId95"/>
    <p:sldId id="360" r:id="rId96"/>
    <p:sldId id="361" r:id="rId97"/>
    <p:sldId id="362" r:id="rId98"/>
    <p:sldId id="367" r:id="rId99"/>
    <p:sldId id="363" r:id="rId100"/>
    <p:sldId id="364" r:id="rId101"/>
    <p:sldId id="365" r:id="rId102"/>
    <p:sldId id="36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345"/>
            <p14:sldId id="294"/>
            <p14:sldId id="297"/>
            <p14:sldId id="299"/>
          </p14:sldIdLst>
        </p14:section>
        <p14:section name="Broadway and Rabbit in Anger: Act I" id="{7A791DCB-134A-1C4E-8EC3-2CAEBA1C8C7E}">
          <p14:sldIdLst>
            <p14:sldId id="348"/>
            <p14:sldId id="352"/>
            <p14:sldId id="349"/>
            <p14:sldId id="350"/>
            <p14:sldId id="351"/>
          </p14:sldIdLst>
        </p14:section>
        <p14:section name="Act II: The Channeling" id="{DBBD9920-8B6D-2740-892C-0364B86E705C}">
          <p14:sldIdLst>
            <p14:sldId id="353"/>
            <p14:sldId id="354"/>
            <p14:sldId id="355"/>
          </p14:sldIdLst>
        </p14:section>
        <p14:section name="Act III: The Processing" id="{ACAA4867-B678-2A42-A642-98B1DB2E1118}">
          <p14:sldIdLst>
            <p14:sldId id="356"/>
            <p14:sldId id="357"/>
            <p14:sldId id="358"/>
            <p14:sldId id="359"/>
            <p14:sldId id="360"/>
            <p14:sldId id="361"/>
          </p14:sldIdLst>
        </p14:section>
        <p14:section name="Epilogue" id="{36DAF319-6B8C-1F42-A13E-E3B785DAF5BE}">
          <p14:sldIdLst>
            <p14:sldId id="362"/>
            <p14:sldId id="367"/>
            <p14:sldId id="363"/>
            <p14:sldId id="364"/>
            <p14:sldId id="365"/>
            <p14:sldId id="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4"/>
    <p:restoredTop sz="74407"/>
  </p:normalViewPr>
  <p:slideViewPr>
    <p:cSldViewPr snapToGrid="0">
      <p:cViewPr varScale="1">
        <p:scale>
          <a:sx n="114" d="100"/>
          <a:sy n="114" d="100"/>
        </p:scale>
        <p:origin x="2528" y="176"/>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and welcome to </a:t>
            </a:r>
            <a:r>
              <a:rPr lang="en-US" dirty="0" err="1"/>
              <a:t>StirTrek</a:t>
            </a:r>
            <a:r>
              <a:rPr lang="en-US" dirty="0"/>
              <a:t>! I hope everybody enjoyed their first session of the day. Over the next hour we're going to talk about sending messages to send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those 10DLC rules are administered by something called The Campaign Registry (TCR). Our old system had issues, but this is what really broke it.</a:t>
            </a:r>
          </a:p>
          <a:p>
            <a:endParaRPr lang="en-US" dirty="0"/>
          </a:p>
          <a:p>
            <a:r>
              <a:rPr lang="en-US" dirty="0"/>
              <a:t>TCR is an attempt at industry self-regulation by carriers to prevent federal regulation on A2P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 and it will be shared to the Stir Trek 2024 repo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Elixir started in 2012, but didn't release 1.0 until 2014. This means we probably have one of the oldest continually worked on Elixir codebases in existence.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a:t>
            </a:r>
            <a:r>
              <a:rPr lang="en-US" dirty="0" err="1"/>
              <a:t>Verk</a:t>
            </a:r>
            <a:r>
              <a:rPr lang="en-US" dirty="0"/>
              <a:t> is now unmaintained and lacks good observability. One option would be to fork </a:t>
            </a:r>
            <a:r>
              <a:rPr lang="en-US" dirty="0" err="1"/>
              <a:t>Verk</a:t>
            </a:r>
            <a:r>
              <a:rPr lang="en-US" dirty="0"/>
              <a:t> and maintain it ourselves. We talked about doing that. But </a:t>
            </a:r>
            <a:r>
              <a:rPr lang="en-US" dirty="0" err="1"/>
              <a:t>Verk</a:t>
            </a:r>
            <a:r>
              <a:rPr lang="en-US" dirty="0"/>
              <a:t> has other issues as well. The biggest one was that it has no built in way to rate limit messages the way we need.</a:t>
            </a:r>
          </a:p>
          <a:p>
            <a:endParaRPr lang="en-US" dirty="0"/>
          </a:p>
          <a:p>
            <a:r>
              <a:rPr lang="en-US" dirty="0"/>
              <a:t>Finally, our current system shoved all the logic to send a message into one </a:t>
            </a:r>
            <a:r>
              <a:rPr lang="en-US" dirty="0" err="1"/>
              <a:t>Verk</a:t>
            </a:r>
            <a:r>
              <a:rPr lang="en-US" dirty="0"/>
              <a:t>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060829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8/8/24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8/8/24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79.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80.jp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9DC3-128C-F980-F608-EBE8BB03E125}"/>
              </a:ext>
            </a:extLst>
          </p:cNvPr>
          <p:cNvSpPr>
            <a:spLocks noGrp="1"/>
          </p:cNvSpPr>
          <p:nvPr>
            <p:ph type="title"/>
          </p:nvPr>
        </p:nvSpPr>
        <p:spPr/>
        <p:txBody>
          <a:bodyPr/>
          <a:lstStyle/>
          <a:p>
            <a:r>
              <a:rPr lang="en-US" dirty="0"/>
              <a:t>The Can Be Only One (or a few)</a:t>
            </a:r>
          </a:p>
        </p:txBody>
      </p:sp>
      <p:sp>
        <p:nvSpPr>
          <p:cNvPr id="3" name="Content Placeholder 2">
            <a:extLst>
              <a:ext uri="{FF2B5EF4-FFF2-40B4-BE49-F238E27FC236}">
                <a16:creationId xmlns:a16="http://schemas.microsoft.com/office/drawing/2014/main" id="{640A8862-96CA-2B8E-A13C-2CF04A51C1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62467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74FB-3BDB-55F9-3DF6-B1CF2FAA0FE3}"/>
              </a:ext>
            </a:extLst>
          </p:cNvPr>
          <p:cNvSpPr>
            <a:spLocks noGrp="1"/>
          </p:cNvSpPr>
          <p:nvPr>
            <p:ph type="title"/>
          </p:nvPr>
        </p:nvSpPr>
        <p:spPr/>
        <p:txBody>
          <a:bodyPr/>
          <a:lstStyle/>
          <a:p>
            <a:r>
              <a:rPr lang="en-US" dirty="0"/>
              <a:t>Do We Need Broadway?</a:t>
            </a:r>
          </a:p>
        </p:txBody>
      </p:sp>
      <p:sp>
        <p:nvSpPr>
          <p:cNvPr id="3" name="Content Placeholder 2">
            <a:extLst>
              <a:ext uri="{FF2B5EF4-FFF2-40B4-BE49-F238E27FC236}">
                <a16:creationId xmlns:a16="http://schemas.microsoft.com/office/drawing/2014/main" id="{EF466F8F-DC7A-BDEC-CE67-02C0126D5A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96802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FFD3-2B2C-49FB-E549-447605728416}"/>
              </a:ext>
            </a:extLst>
          </p:cNvPr>
          <p:cNvSpPr>
            <a:spLocks noGrp="1"/>
          </p:cNvSpPr>
          <p:nvPr>
            <p:ph type="title"/>
          </p:nvPr>
        </p:nvSpPr>
        <p:spPr/>
        <p:txBody>
          <a:bodyPr/>
          <a:lstStyle/>
          <a:p>
            <a:r>
              <a:rPr lang="en-US" dirty="0"/>
              <a:t>Audit Trails</a:t>
            </a:r>
          </a:p>
        </p:txBody>
      </p:sp>
      <p:sp>
        <p:nvSpPr>
          <p:cNvPr id="3" name="Content Placeholder 2">
            <a:extLst>
              <a:ext uri="{FF2B5EF4-FFF2-40B4-BE49-F238E27FC236}">
                <a16:creationId xmlns:a16="http://schemas.microsoft.com/office/drawing/2014/main" id="{4295F664-3E2C-F7CD-907E-B304A3DC09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266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E906-D6DC-6D54-2AA6-039A112C9B60}"/>
              </a:ext>
            </a:extLst>
          </p:cNvPr>
          <p:cNvSpPr>
            <a:spLocks noGrp="1"/>
          </p:cNvSpPr>
          <p:nvPr>
            <p:ph type="ctrTitle"/>
          </p:nvPr>
        </p:nvSpPr>
        <p:spPr/>
        <p:txBody>
          <a:bodyPr/>
          <a:lstStyle/>
          <a:p>
            <a:r>
              <a:rPr lang="en-US" dirty="0"/>
              <a:t>Broadway &amp; Rabbit In Anger</a:t>
            </a:r>
          </a:p>
        </p:txBody>
      </p:sp>
      <p:sp>
        <p:nvSpPr>
          <p:cNvPr id="3" name="Subtitle 2">
            <a:extLst>
              <a:ext uri="{FF2B5EF4-FFF2-40B4-BE49-F238E27FC236}">
                <a16:creationId xmlns:a16="http://schemas.microsoft.com/office/drawing/2014/main" id="{7B79F478-FBE1-8D88-A269-A310DCD4D9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8110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78BC-E79D-7CC2-8302-0F74C4F4A320}"/>
              </a:ext>
            </a:extLst>
          </p:cNvPr>
          <p:cNvSpPr>
            <a:spLocks noGrp="1"/>
          </p:cNvSpPr>
          <p:nvPr>
            <p:ph type="title"/>
          </p:nvPr>
        </p:nvSpPr>
        <p:spPr/>
        <p:txBody>
          <a:bodyPr/>
          <a:lstStyle/>
          <a:p>
            <a:r>
              <a:rPr lang="en-US" dirty="0"/>
              <a:t>Act I: The Pooling</a:t>
            </a:r>
          </a:p>
        </p:txBody>
      </p:sp>
      <p:sp>
        <p:nvSpPr>
          <p:cNvPr id="3" name="Content Placeholder 2">
            <a:extLst>
              <a:ext uri="{FF2B5EF4-FFF2-40B4-BE49-F238E27FC236}">
                <a16:creationId xmlns:a16="http://schemas.microsoft.com/office/drawing/2014/main" id="{45765862-8C86-1458-6C3B-C22E5CFE5C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38275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607D-FAD5-8E00-FD87-7F6DB3BC0182}"/>
              </a:ext>
            </a:extLst>
          </p:cNvPr>
          <p:cNvSpPr>
            <a:spLocks noGrp="1"/>
          </p:cNvSpPr>
          <p:nvPr>
            <p:ph type="title"/>
          </p:nvPr>
        </p:nvSpPr>
        <p:spPr/>
        <p:txBody>
          <a:bodyPr/>
          <a:lstStyle/>
          <a:p>
            <a:r>
              <a:rPr lang="en-US" dirty="0"/>
              <a:t>Use a Custom Broadway Connection Pool</a:t>
            </a:r>
          </a:p>
        </p:txBody>
      </p:sp>
      <p:sp>
        <p:nvSpPr>
          <p:cNvPr id="3" name="Content Placeholder 2">
            <a:extLst>
              <a:ext uri="{FF2B5EF4-FFF2-40B4-BE49-F238E27FC236}">
                <a16:creationId xmlns:a16="http://schemas.microsoft.com/office/drawing/2014/main" id="{A7E25986-68F0-8298-B562-D8BD3B4D3F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8783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72D2-C49D-41E8-B723-A052D3917FB7}"/>
              </a:ext>
            </a:extLst>
          </p:cNvPr>
          <p:cNvSpPr>
            <a:spLocks noGrp="1"/>
          </p:cNvSpPr>
          <p:nvPr>
            <p:ph type="title"/>
          </p:nvPr>
        </p:nvSpPr>
        <p:spPr/>
        <p:txBody>
          <a:bodyPr/>
          <a:lstStyle/>
          <a:p>
            <a:r>
              <a:rPr lang="en-US" dirty="0"/>
              <a:t>Limit Telemetry</a:t>
            </a:r>
          </a:p>
        </p:txBody>
      </p:sp>
      <p:sp>
        <p:nvSpPr>
          <p:cNvPr id="3" name="Content Placeholder 2">
            <a:extLst>
              <a:ext uri="{FF2B5EF4-FFF2-40B4-BE49-F238E27FC236}">
                <a16:creationId xmlns:a16="http://schemas.microsoft.com/office/drawing/2014/main" id="{9EDF6660-0F13-2271-505C-D7CFB2B9DC77}"/>
              </a:ext>
            </a:extLst>
          </p:cNvPr>
          <p:cNvSpPr>
            <a:spLocks noGrp="1"/>
          </p:cNvSpPr>
          <p:nvPr>
            <p:ph idx="1"/>
          </p:nvPr>
        </p:nvSpPr>
        <p:spPr/>
        <p:txBody>
          <a:bodyPr/>
          <a:lstStyle/>
          <a:p>
            <a:r>
              <a:rPr lang="en-US" dirty="0"/>
              <a:t>Too much of a good thing</a:t>
            </a:r>
          </a:p>
        </p:txBody>
      </p:sp>
    </p:spTree>
    <p:extLst>
      <p:ext uri="{BB962C8B-B14F-4D97-AF65-F5344CB8AC3E}">
        <p14:creationId xmlns:p14="http://schemas.microsoft.com/office/powerpoint/2010/main" val="31243101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849-E3E6-FC8A-1F4F-C90359E2730D}"/>
              </a:ext>
            </a:extLst>
          </p:cNvPr>
          <p:cNvSpPr>
            <a:spLocks noGrp="1"/>
          </p:cNvSpPr>
          <p:nvPr>
            <p:ph type="title"/>
          </p:nvPr>
        </p:nvSpPr>
        <p:spPr/>
        <p:txBody>
          <a:bodyPr/>
          <a:lstStyle/>
          <a:p>
            <a:r>
              <a:rPr lang="en-US" dirty="0"/>
              <a:t>Rate Limit Getting Your Rate Limits</a:t>
            </a:r>
          </a:p>
        </p:txBody>
      </p:sp>
      <p:sp>
        <p:nvSpPr>
          <p:cNvPr id="3" name="Content Placeholder 2">
            <a:extLst>
              <a:ext uri="{FF2B5EF4-FFF2-40B4-BE49-F238E27FC236}">
                <a16:creationId xmlns:a16="http://schemas.microsoft.com/office/drawing/2014/main" id="{B050BAB1-67D8-A736-58DD-AEED98E04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1798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5C71-55EB-07FC-DD50-D711097FB3BE}"/>
              </a:ext>
            </a:extLst>
          </p:cNvPr>
          <p:cNvSpPr>
            <a:spLocks noGrp="1"/>
          </p:cNvSpPr>
          <p:nvPr>
            <p:ph type="ctrTitle"/>
          </p:nvPr>
        </p:nvSpPr>
        <p:spPr/>
        <p:txBody>
          <a:bodyPr/>
          <a:lstStyle/>
          <a:p>
            <a:r>
              <a:rPr lang="en-US" dirty="0"/>
              <a:t>Act II: The Channeling</a:t>
            </a:r>
          </a:p>
        </p:txBody>
      </p:sp>
      <p:sp>
        <p:nvSpPr>
          <p:cNvPr id="3" name="Subtitle 2">
            <a:extLst>
              <a:ext uri="{FF2B5EF4-FFF2-40B4-BE49-F238E27FC236}">
                <a16:creationId xmlns:a16="http://schemas.microsoft.com/office/drawing/2014/main" id="{E597181A-215A-6B84-C758-9AC6A5507D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85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276-374E-ADE2-40E6-39F72D4B10D7}"/>
              </a:ext>
            </a:extLst>
          </p:cNvPr>
          <p:cNvSpPr>
            <a:spLocks noGrp="1"/>
          </p:cNvSpPr>
          <p:nvPr>
            <p:ph type="title"/>
          </p:nvPr>
        </p:nvSpPr>
        <p:spPr/>
        <p:txBody>
          <a:bodyPr/>
          <a:lstStyle/>
          <a:p>
            <a:r>
              <a:rPr lang="en-US" dirty="0"/>
              <a:t>DLQs and Memory Usage</a:t>
            </a:r>
          </a:p>
        </p:txBody>
      </p:sp>
      <p:sp>
        <p:nvSpPr>
          <p:cNvPr id="3" name="Content Placeholder 2">
            <a:extLst>
              <a:ext uri="{FF2B5EF4-FFF2-40B4-BE49-F238E27FC236}">
                <a16:creationId xmlns:a16="http://schemas.microsoft.com/office/drawing/2014/main" id="{AD579EC7-81F6-E15B-D964-5F27E6368F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120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4B0-2E4B-6661-096C-B59CFE39F19F}"/>
              </a:ext>
            </a:extLst>
          </p:cNvPr>
          <p:cNvSpPr>
            <a:spLocks noGrp="1"/>
          </p:cNvSpPr>
          <p:nvPr>
            <p:ph type="title"/>
          </p:nvPr>
        </p:nvSpPr>
        <p:spPr/>
        <p:txBody>
          <a:bodyPr/>
          <a:lstStyle/>
          <a:p>
            <a:r>
              <a:rPr lang="en-US" dirty="0"/>
              <a:t>Rabbit Queue Names</a:t>
            </a:r>
          </a:p>
        </p:txBody>
      </p:sp>
      <p:sp>
        <p:nvSpPr>
          <p:cNvPr id="3" name="Content Placeholder 2">
            <a:extLst>
              <a:ext uri="{FF2B5EF4-FFF2-40B4-BE49-F238E27FC236}">
                <a16:creationId xmlns:a16="http://schemas.microsoft.com/office/drawing/2014/main" id="{9FE94AC3-7BD0-E14A-D155-4628DDE6A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13688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CDBC-6A89-99B6-9476-DFD3226BF0D5}"/>
              </a:ext>
            </a:extLst>
          </p:cNvPr>
          <p:cNvSpPr>
            <a:spLocks noGrp="1"/>
          </p:cNvSpPr>
          <p:nvPr>
            <p:ph type="ctrTitle"/>
          </p:nvPr>
        </p:nvSpPr>
        <p:spPr/>
        <p:txBody>
          <a:bodyPr/>
          <a:lstStyle/>
          <a:p>
            <a:r>
              <a:rPr lang="en-US" dirty="0"/>
              <a:t>Act III: The Processing</a:t>
            </a:r>
          </a:p>
        </p:txBody>
      </p:sp>
      <p:sp>
        <p:nvSpPr>
          <p:cNvPr id="3" name="Subtitle 2">
            <a:extLst>
              <a:ext uri="{FF2B5EF4-FFF2-40B4-BE49-F238E27FC236}">
                <a16:creationId xmlns:a16="http://schemas.microsoft.com/office/drawing/2014/main" id="{9311E1DF-7E05-4E33-1877-EEA6695408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42539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363-7621-E9C7-8058-2EA5132DA407}"/>
              </a:ext>
            </a:extLst>
          </p:cNvPr>
          <p:cNvSpPr>
            <a:spLocks noGrp="1"/>
          </p:cNvSpPr>
          <p:nvPr>
            <p:ph type="title"/>
          </p:nvPr>
        </p:nvSpPr>
        <p:spPr/>
        <p:txBody>
          <a:bodyPr/>
          <a:lstStyle/>
          <a:p>
            <a:r>
              <a:rPr lang="en-US" dirty="0"/>
              <a:t>BEAM Process Limits</a:t>
            </a:r>
          </a:p>
        </p:txBody>
      </p:sp>
      <p:sp>
        <p:nvSpPr>
          <p:cNvPr id="3" name="Content Placeholder 2">
            <a:extLst>
              <a:ext uri="{FF2B5EF4-FFF2-40B4-BE49-F238E27FC236}">
                <a16:creationId xmlns:a16="http://schemas.microsoft.com/office/drawing/2014/main" id="{B1723D1C-AA3F-5775-21DC-F1CB59873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9069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01C1-4791-149C-631C-E304A9DE6D17}"/>
              </a:ext>
            </a:extLst>
          </p:cNvPr>
          <p:cNvSpPr>
            <a:spLocks noGrp="1"/>
          </p:cNvSpPr>
          <p:nvPr>
            <p:ph type="title"/>
          </p:nvPr>
        </p:nvSpPr>
        <p:spPr/>
        <p:txBody>
          <a:bodyPr/>
          <a:lstStyle/>
          <a:p>
            <a:r>
              <a:rPr lang="en-US" dirty="0"/>
              <a:t>Campaign Worker Memory Usage</a:t>
            </a:r>
          </a:p>
        </p:txBody>
      </p:sp>
      <p:sp>
        <p:nvSpPr>
          <p:cNvPr id="3" name="Content Placeholder 2">
            <a:extLst>
              <a:ext uri="{FF2B5EF4-FFF2-40B4-BE49-F238E27FC236}">
                <a16:creationId xmlns:a16="http://schemas.microsoft.com/office/drawing/2014/main" id="{26D2245D-1682-3137-4274-EBA2469EA1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24912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9F2-9843-864D-B516-3E91A338746B}"/>
              </a:ext>
            </a:extLst>
          </p:cNvPr>
          <p:cNvSpPr>
            <a:spLocks noGrp="1"/>
          </p:cNvSpPr>
          <p:nvPr>
            <p:ph type="title"/>
          </p:nvPr>
        </p:nvSpPr>
        <p:spPr/>
        <p:txBody>
          <a:bodyPr/>
          <a:lstStyle/>
          <a:p>
            <a:r>
              <a:rPr lang="en-US" dirty="0"/>
              <a:t>Custom Tooling For Fun &amp; Profit</a:t>
            </a:r>
          </a:p>
        </p:txBody>
      </p:sp>
      <p:sp>
        <p:nvSpPr>
          <p:cNvPr id="3" name="Content Placeholder 2">
            <a:extLst>
              <a:ext uri="{FF2B5EF4-FFF2-40B4-BE49-F238E27FC236}">
                <a16:creationId xmlns:a16="http://schemas.microsoft.com/office/drawing/2014/main" id="{75A82C9D-CACC-2832-EA31-423547804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62972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E24E-E514-6515-F560-2D3FB3F92268}"/>
              </a:ext>
            </a:extLst>
          </p:cNvPr>
          <p:cNvSpPr>
            <a:spLocks noGrp="1"/>
          </p:cNvSpPr>
          <p:nvPr>
            <p:ph type="title"/>
          </p:nvPr>
        </p:nvSpPr>
        <p:spPr/>
        <p:txBody>
          <a:bodyPr/>
          <a:lstStyle/>
          <a:p>
            <a:r>
              <a:rPr lang="en-US" dirty="0"/>
              <a:t>Build Nice Monitoring Dashboards</a:t>
            </a:r>
          </a:p>
        </p:txBody>
      </p:sp>
      <p:sp>
        <p:nvSpPr>
          <p:cNvPr id="3" name="Content Placeholder 2">
            <a:extLst>
              <a:ext uri="{FF2B5EF4-FFF2-40B4-BE49-F238E27FC236}">
                <a16:creationId xmlns:a16="http://schemas.microsoft.com/office/drawing/2014/main" id="{24004FFB-2A61-38C9-F0DC-DE2B07A27C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1424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5057-1483-429F-74AB-3A82E3683DCF}"/>
              </a:ext>
            </a:extLst>
          </p:cNvPr>
          <p:cNvSpPr>
            <a:spLocks noGrp="1"/>
          </p:cNvSpPr>
          <p:nvPr>
            <p:ph type="ctrTitle"/>
          </p:nvPr>
        </p:nvSpPr>
        <p:spPr/>
        <p:txBody>
          <a:bodyPr/>
          <a:lstStyle/>
          <a:p>
            <a:r>
              <a:rPr lang="en-US" dirty="0"/>
              <a:t>Epilogue</a:t>
            </a:r>
          </a:p>
        </p:txBody>
      </p:sp>
      <p:sp>
        <p:nvSpPr>
          <p:cNvPr id="3" name="Subtitle 2">
            <a:extLst>
              <a:ext uri="{FF2B5EF4-FFF2-40B4-BE49-F238E27FC236}">
                <a16:creationId xmlns:a16="http://schemas.microsoft.com/office/drawing/2014/main" id="{F2F1F385-E2AF-72AD-B231-7F52475FCD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4070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CB96-FBBF-366A-CB46-21F93B34029C}"/>
              </a:ext>
            </a:extLst>
          </p:cNvPr>
          <p:cNvSpPr>
            <a:spLocks noGrp="1"/>
          </p:cNvSpPr>
          <p:nvPr>
            <p:ph type="title"/>
          </p:nvPr>
        </p:nvSpPr>
        <p:spPr/>
        <p:txBody>
          <a:bodyPr/>
          <a:lstStyle/>
          <a:p>
            <a:r>
              <a:rPr lang="en-US" dirty="0"/>
              <a:t>Do Not Share Channels </a:t>
            </a:r>
            <a:r>
              <a:rPr lang="en-US"/>
              <a:t>Across Processes</a:t>
            </a:r>
          </a:p>
        </p:txBody>
      </p:sp>
      <p:sp>
        <p:nvSpPr>
          <p:cNvPr id="3" name="Content Placeholder 2">
            <a:extLst>
              <a:ext uri="{FF2B5EF4-FFF2-40B4-BE49-F238E27FC236}">
                <a16:creationId xmlns:a16="http://schemas.microsoft.com/office/drawing/2014/main" id="{A14DA06A-9569-5832-E046-C0B7CBB964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16824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526-59CE-BDBF-764B-79BBECBCF153}"/>
              </a:ext>
            </a:extLst>
          </p:cNvPr>
          <p:cNvSpPr>
            <a:spLocks noGrp="1"/>
          </p:cNvSpPr>
          <p:nvPr>
            <p:ph type="title"/>
          </p:nvPr>
        </p:nvSpPr>
        <p:spPr/>
        <p:txBody>
          <a:bodyPr/>
          <a:lstStyle/>
          <a:p>
            <a:r>
              <a:rPr lang="en-US" dirty="0"/>
              <a:t>Circuit Breakers</a:t>
            </a:r>
          </a:p>
        </p:txBody>
      </p:sp>
      <p:sp>
        <p:nvSpPr>
          <p:cNvPr id="3" name="Content Placeholder 2">
            <a:extLst>
              <a:ext uri="{FF2B5EF4-FFF2-40B4-BE49-F238E27FC236}">
                <a16:creationId xmlns:a16="http://schemas.microsoft.com/office/drawing/2014/main" id="{3A0411CC-D485-8059-3550-0A95123F96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78364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51.6"/>
</p:tagLst>
</file>

<file path=ppt/tags/tag8.xml><?xml version="1.0" encoding="utf-8"?>
<p:tagLst xmlns:a="http://schemas.openxmlformats.org/drawingml/2006/main" xmlns:r="http://schemas.openxmlformats.org/officeDocument/2006/relationships" xmlns:p="http://schemas.openxmlformats.org/presentationml/2006/main">
  <p:tag name="TIMING" val="|45.2"/>
</p:tagLst>
</file>

<file path=ppt/tags/tag9.xml><?xml version="1.0" encoding="utf-8"?>
<p:tagLst xmlns:a="http://schemas.openxmlformats.org/drawingml/2006/main" xmlns:r="http://schemas.openxmlformats.org/officeDocument/2006/relationships" xmlns:p="http://schemas.openxmlformats.org/presentationml/2006/main">
  <p:tag name="TIMING" val="|8.7|17.8|18.1|16.3|1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15398</TotalTime>
  <Words>11840</Words>
  <Application>Microsoft Macintosh PowerPoint</Application>
  <PresentationFormat>Widescreen</PresentationFormat>
  <Paragraphs>602</Paragraphs>
  <Slides>102</Slides>
  <Notes>83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PowerPoint Presentation</vt:lpstr>
      <vt:lpstr>We Haven’t Shipped</vt:lpstr>
      <vt:lpstr>What We Liked</vt:lpstr>
      <vt:lpstr>Future Improvements</vt:lpstr>
      <vt:lpstr>Broadway &amp; Rabbit In Anger</vt:lpstr>
      <vt:lpstr>Act I: The Pooling</vt:lpstr>
      <vt:lpstr>Use a Custom Broadway Connection Pool</vt:lpstr>
      <vt:lpstr>Limit Telemetry</vt:lpstr>
      <vt:lpstr>Rate Limit Getting Your Rate Limits</vt:lpstr>
      <vt:lpstr>Act II: The Channeling</vt:lpstr>
      <vt:lpstr>DLQs and Memory Usage</vt:lpstr>
      <vt:lpstr>Rabbit Queue Names</vt:lpstr>
      <vt:lpstr>Act III: The Processing</vt:lpstr>
      <vt:lpstr>BEAM Process Limits</vt:lpstr>
      <vt:lpstr>Campaign Worker Memory Usage</vt:lpstr>
      <vt:lpstr>Auto Archiving Campaigns</vt:lpstr>
      <vt:lpstr>Custom Tooling For Fun &amp; Profit</vt:lpstr>
      <vt:lpstr>Build Nice Monitoring Dashboards</vt:lpstr>
      <vt:lpstr>Epilogue</vt:lpstr>
      <vt:lpstr>Do Not Share Channels Across Processes</vt:lpstr>
      <vt:lpstr>Circuit Breakers</vt:lpstr>
      <vt:lpstr>The Can Be Only One (or a few)</vt:lpstr>
      <vt:lpstr>Do We Need Broadway?</vt:lpstr>
      <vt:lpstr>Audit Trails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11</cp:revision>
  <cp:lastPrinted>2024-04-22T20:46:14Z</cp:lastPrinted>
  <dcterms:created xsi:type="dcterms:W3CDTF">2024-04-20T18:14:37Z</dcterms:created>
  <dcterms:modified xsi:type="dcterms:W3CDTF">2024-08-09T12:54:08Z</dcterms:modified>
</cp:coreProperties>
</file>